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2" r:id="rId4"/>
    <p:sldId id="266" r:id="rId5"/>
    <p:sldId id="260" r:id="rId6"/>
    <p:sldId id="258" r:id="rId7"/>
    <p:sldId id="261" r:id="rId8"/>
    <p:sldId id="257"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IN" altLang="en-US" b="1" dirty="0"/>
              <a:t>TASK 3</a:t>
            </a:r>
            <a:endParaRPr lang="en-IN" alt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6600" y="60960"/>
            <a:ext cx="10515600" cy="890270"/>
          </a:xfrm>
        </p:spPr>
        <p:txBody>
          <a:bodyPr/>
          <a:p>
            <a:r>
              <a:rPr lang="en-IN" altLang="en-US"/>
              <a:t>                               </a:t>
            </a:r>
            <a:r>
              <a:rPr lang="en-IN" altLang="en-US" b="1"/>
              <a:t>  REPORT</a:t>
            </a:r>
            <a:endParaRPr lang="en-IN" altLang="en-US" b="1"/>
          </a:p>
        </p:txBody>
      </p:sp>
      <p:sp>
        <p:nvSpPr>
          <p:cNvPr id="3" name="Content Placeholder 2"/>
          <p:cNvSpPr>
            <a:spLocks noGrp="1"/>
          </p:cNvSpPr>
          <p:nvPr>
            <p:ph idx="1"/>
          </p:nvPr>
        </p:nvSpPr>
        <p:spPr>
          <a:xfrm>
            <a:off x="78105" y="738505"/>
            <a:ext cx="12016105" cy="5996305"/>
          </a:xfrm>
        </p:spPr>
        <p:txBody>
          <a:bodyPr/>
          <a:p>
            <a:pPr marL="0" indent="0">
              <a:buNone/>
            </a:pPr>
            <a:r>
              <a:rPr lang="en-IN" altLang="en-US" b="1"/>
              <a:t>Title</a:t>
            </a:r>
            <a:r>
              <a:rPr lang="en-IN" altLang="en-US"/>
              <a:t>	    : Cross Side Scripting</a:t>
            </a:r>
            <a:endParaRPr lang="en-IN" altLang="en-US"/>
          </a:p>
          <a:p>
            <a:pPr marL="0" indent="0">
              <a:buNone/>
            </a:pPr>
            <a:r>
              <a:rPr lang="en-IN" altLang="en-US" b="1"/>
              <a:t>Domain</a:t>
            </a:r>
            <a:r>
              <a:rPr lang="en-IN" altLang="en-US"/>
              <a:t> : vulnweb.com</a:t>
            </a:r>
            <a:endParaRPr lang="en-IN" altLang="en-US"/>
          </a:p>
          <a:p>
            <a:pPr marL="0" indent="0">
              <a:buNone/>
            </a:pPr>
            <a:r>
              <a:rPr lang="en-IN" altLang="en-US" b="1"/>
              <a:t>Subdomain</a:t>
            </a:r>
            <a:r>
              <a:rPr lang="en-IN" altLang="en-US"/>
              <a:t> :  testasp.vulnweb.com</a:t>
            </a:r>
            <a:endParaRPr lang="en-IN" altLang="en-US"/>
          </a:p>
          <a:p>
            <a:pPr marL="0" indent="0">
              <a:buNone/>
            </a:pPr>
            <a:r>
              <a:rPr lang="en-IN" altLang="en-US" b="1"/>
              <a:t>Steps to Repoduce</a:t>
            </a:r>
            <a:r>
              <a:rPr lang="en-IN" altLang="en-US"/>
              <a:t> :</a:t>
            </a:r>
            <a:endParaRPr lang="en-IN" altLang="en-US"/>
          </a:p>
          <a:p>
            <a:pPr marL="0" indent="0">
              <a:buNone/>
            </a:pPr>
            <a:r>
              <a:rPr lang="en-IN" altLang="en-US"/>
              <a:t>Step 1:  Visit  http://testasp.vulnweb.com/</a:t>
            </a:r>
            <a:endParaRPr lang="en-IN" altLang="en-US"/>
          </a:p>
          <a:p>
            <a:pPr marL="0" indent="0">
              <a:buNone/>
            </a:pPr>
            <a:r>
              <a:rPr lang="en-IN" altLang="en-US">
                <a:sym typeface="+mn-ea"/>
              </a:rPr>
              <a:t>Step 2:  First register your self by clicking on the register option on the top menu 	   bar.</a:t>
            </a:r>
            <a:endParaRPr lang="en-IN" altLang="en-US">
              <a:sym typeface="+mn-ea"/>
            </a:endParaRPr>
          </a:p>
          <a:p>
            <a:pPr marL="0" indent="0">
              <a:buNone/>
            </a:pPr>
            <a:r>
              <a:rPr lang="en-IN" altLang="en-US">
                <a:sym typeface="+mn-ea"/>
              </a:rPr>
              <a:t>Step 3:  After registering , login to the website by clicking on the login option on       	   the top menu bar. </a:t>
            </a:r>
            <a:endParaRPr lang="en-IN" altLang="en-US">
              <a:sym typeface="+mn-ea"/>
            </a:endParaRPr>
          </a:p>
          <a:p>
            <a:pPr marL="0" indent="0">
              <a:buNone/>
            </a:pPr>
            <a:r>
              <a:rPr lang="en-IN" altLang="en-US">
                <a:sym typeface="+mn-ea"/>
              </a:rPr>
              <a:t>Step 4:  Click on the forums option present in the top menu bar.</a:t>
            </a:r>
            <a:endParaRPr lang="en-IN" altLang="en-US">
              <a:sym typeface="+mn-ea"/>
            </a:endParaRPr>
          </a:p>
          <a:p>
            <a:pPr marL="0" indent="0">
              <a:buNone/>
            </a:pPr>
            <a:r>
              <a:rPr lang="en-IN" altLang="en-US">
                <a:sym typeface="+mn-ea"/>
              </a:rPr>
              <a:t>Step 5:  Then click on the Miscellaneous option in the forums page.</a:t>
            </a:r>
            <a:endParaRPr lang="en-IN" altLang="en-US">
              <a:sym typeface="+mn-ea"/>
            </a:endParaRPr>
          </a:p>
          <a:p>
            <a:pPr marL="0" indent="0">
              <a:buNone/>
            </a:pPr>
            <a:r>
              <a:rPr lang="en-IN" altLang="en-US">
                <a:sym typeface="+mn-ea"/>
              </a:rPr>
              <a:t>Step 6:  Now click on the The Last Bug option in the Miscellaneous page.</a:t>
            </a:r>
            <a:endParaRPr lang="en-IN" altLang="en-US">
              <a:sym typeface="+mn-ea"/>
            </a:endParaRPr>
          </a:p>
          <a:p>
            <a:pPr marL="0" indent="0">
              <a:buNone/>
            </a:pPr>
            <a:endParaRPr lang="en-IN" altLang="en-U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8265" y="122555"/>
            <a:ext cx="12035790" cy="6612255"/>
          </a:xfrm>
        </p:spPr>
        <p:txBody>
          <a:bodyPr>
            <a:normAutofit lnSpcReduction="10000"/>
          </a:bodyPr>
          <a:p>
            <a:pPr marL="0" indent="0">
              <a:buNone/>
            </a:pPr>
            <a:r>
              <a:rPr lang="en-IN" altLang="en-US">
                <a:sym typeface="+mn-ea"/>
              </a:rPr>
              <a:t>Step 7:  Now in the Message subject section and Message text section enter the     	   same XSS code which is &lt;scrpit&gt;alert(1)&lt;/script&gt;</a:t>
            </a:r>
            <a:endParaRPr lang="en-IN" altLang="en-US">
              <a:sym typeface="+mn-ea"/>
            </a:endParaRPr>
          </a:p>
          <a:p>
            <a:pPr marL="0" indent="0">
              <a:buNone/>
            </a:pPr>
            <a:r>
              <a:rPr lang="en-IN" altLang="en-US">
                <a:sym typeface="+mn-ea"/>
              </a:rPr>
              <a:t>Step 8:  Then click the Post it button.</a:t>
            </a:r>
            <a:endParaRPr lang="en-IN" altLang="en-US">
              <a:sym typeface="+mn-ea"/>
            </a:endParaRPr>
          </a:p>
          <a:p>
            <a:pPr marL="0" indent="0">
              <a:buNone/>
            </a:pPr>
            <a:endParaRPr lang="en-US"/>
          </a:p>
          <a:p>
            <a:pPr marL="0" indent="0">
              <a:buNone/>
            </a:pPr>
            <a:r>
              <a:rPr lang="en-IN" altLang="en-US" b="1">
                <a:sym typeface="+mn-ea"/>
              </a:rPr>
              <a:t>Impact</a:t>
            </a:r>
            <a:r>
              <a:rPr lang="en-IN" altLang="en-US">
                <a:sym typeface="+mn-ea"/>
              </a:rPr>
              <a:t>:  Cross site scripting can lead to stealing of your data and the user 		     accounts may also be hijacked,credentials could be stolen,access to 	     your clients computer can be obtained. This can be harmful or 	  	     disastrous to your website/company.</a:t>
            </a:r>
            <a:endParaRPr lang="en-IN" altLang="en-US"/>
          </a:p>
          <a:p>
            <a:pPr marL="0" indent="0">
              <a:buNone/>
            </a:pPr>
            <a:r>
              <a:rPr lang="en-IN" altLang="en-US" b="1">
                <a:sym typeface="+mn-ea"/>
              </a:rPr>
              <a:t>Mitigation</a:t>
            </a:r>
            <a:r>
              <a:rPr lang="en-IN" altLang="en-US">
                <a:sym typeface="+mn-ea"/>
              </a:rPr>
              <a:t>:  If you want to prevent your website from being vulnerable to cross </a:t>
            </a:r>
            <a:endParaRPr lang="en-IN" altLang="en-US"/>
          </a:p>
          <a:p>
            <a:pPr marL="0" indent="0">
              <a:buNone/>
            </a:pPr>
            <a:r>
              <a:rPr lang="en-IN" altLang="en-US">
                <a:sym typeface="+mn-ea"/>
              </a:rPr>
              <a:t>		side scripting then you have to take up some mitigation methods 		like:</a:t>
            </a:r>
            <a:endParaRPr lang="en-IN" altLang="en-US"/>
          </a:p>
          <a:p>
            <a:pPr marL="0" indent="0">
              <a:buNone/>
            </a:pPr>
            <a:r>
              <a:rPr lang="en-IN" altLang="en-US">
                <a:sym typeface="+mn-ea"/>
              </a:rPr>
              <a:t>		</a:t>
            </a:r>
            <a:r>
              <a:rPr lang="en-IN" altLang="en-US" b="1">
                <a:sym typeface="+mn-ea"/>
              </a:rPr>
              <a:t>a) </a:t>
            </a:r>
            <a:r>
              <a:rPr lang="en-IN" altLang="en-US">
                <a:sym typeface="+mn-ea"/>
              </a:rPr>
              <a:t>Strictly filter the user input on arrival based on what is expected.</a:t>
            </a:r>
            <a:endParaRPr lang="en-IN" altLang="en-US"/>
          </a:p>
          <a:p>
            <a:pPr marL="0" indent="0">
              <a:buNone/>
            </a:pPr>
            <a:r>
              <a:rPr lang="en-IN" altLang="en-US">
                <a:sym typeface="+mn-ea"/>
              </a:rPr>
              <a:t>		</a:t>
            </a:r>
            <a:r>
              <a:rPr lang="en-IN" altLang="en-US" b="1">
                <a:sym typeface="+mn-ea"/>
              </a:rPr>
              <a:t>b)</a:t>
            </a:r>
            <a:r>
              <a:rPr lang="en-IN" altLang="en-US">
                <a:sym typeface="+mn-ea"/>
              </a:rPr>
              <a:t> Use appropriate respose headers.</a:t>
            </a:r>
            <a:endParaRPr lang="en-IN" altLang="en-US"/>
          </a:p>
          <a:p>
            <a:pPr marL="0" indent="0">
              <a:buNone/>
            </a:pPr>
            <a:r>
              <a:rPr lang="en-IN" altLang="en-US">
                <a:sym typeface="+mn-ea"/>
              </a:rPr>
              <a:t>		</a:t>
            </a:r>
            <a:r>
              <a:rPr lang="en-IN" altLang="en-US" b="1">
                <a:sym typeface="+mn-ea"/>
              </a:rPr>
              <a:t>c) </a:t>
            </a:r>
            <a:r>
              <a:rPr lang="en-IN" altLang="en-US">
                <a:sym typeface="+mn-ea"/>
              </a:rPr>
              <a:t>Validate the user inputs.</a:t>
            </a:r>
            <a:endParaRPr lang="en-IN" altLang="en-US"/>
          </a:p>
          <a:p>
            <a:pPr marL="0" indent="0">
              <a:buNone/>
            </a:pPr>
            <a:r>
              <a:rPr lang="en-IN" altLang="en-US">
                <a:sym typeface="+mn-ea"/>
              </a:rPr>
              <a:t>		</a:t>
            </a:r>
            <a:r>
              <a:rPr lang="en-IN" altLang="en-US" b="1">
                <a:sym typeface="+mn-ea"/>
              </a:rPr>
              <a:t>d) </a:t>
            </a:r>
            <a:r>
              <a:rPr lang="en-IN" altLang="en-US">
                <a:sym typeface="+mn-ea"/>
              </a:rPr>
              <a:t>You can enable noscript on browser.</a:t>
            </a:r>
            <a:endParaRPr lang="en-IN" altLang="en-US"/>
          </a:p>
          <a:p>
            <a:pPr marL="0" indent="0">
              <a:buNone/>
            </a:pP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8500" y="234950"/>
            <a:ext cx="10515600" cy="1013460"/>
          </a:xfrm>
        </p:spPr>
        <p:txBody>
          <a:bodyPr/>
          <a:p>
            <a:r>
              <a:rPr lang="en-US"/>
              <a:t>			</a:t>
            </a:r>
            <a:r>
              <a:rPr lang="en-US" b="1"/>
              <a:t>	</a:t>
            </a:r>
            <a:r>
              <a:rPr lang="en-US" sz="4800" b="1"/>
              <a:t>POC </a:t>
            </a:r>
            <a:r>
              <a:rPr lang="en-US" b="1"/>
              <a:t>V</a:t>
            </a:r>
            <a:r>
              <a:rPr lang="en-IN" altLang="en-US" b="1"/>
              <a:t>i</a:t>
            </a:r>
            <a:r>
              <a:rPr lang="en-US" b="1"/>
              <a:t>d</a:t>
            </a:r>
            <a:r>
              <a:rPr lang="en-IN" altLang="en-US" b="1"/>
              <a:t>e</a:t>
            </a:r>
            <a:r>
              <a:rPr lang="en-US" b="1"/>
              <a:t>o</a:t>
            </a:r>
            <a:r>
              <a:rPr lang="en-IN" altLang="en-US" b="1"/>
              <a:t> </a:t>
            </a:r>
            <a:r>
              <a:rPr lang="en-US" sz="3600" b="1"/>
              <a:t> </a:t>
            </a:r>
            <a:endParaRPr lang="en-US" sz="3600" b="1"/>
          </a:p>
        </p:txBody>
      </p:sp>
      <p:pic>
        <p:nvPicPr>
          <p:cNvPr id="4" name="Kali 2021 x64 Customized by zSecurity v1.0.4 2 - VMware Workstation 16 Player (Non-commercial use only) 2022-02-12 17-09-04">
            <a:hlinkClick r:id="" action="ppaction://media"/>
          </p:cNvPr>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187450" y="1368425"/>
            <a:ext cx="9130030" cy="4798695"/>
          </a:xfrm>
          <a:prstGeom prst="rect">
            <a:avLst/>
          </a:prstGeom>
        </p:spPr>
      </p:pic>
      <p:sp>
        <p:nvSpPr>
          <p:cNvPr id="3" name="Text Box 2"/>
          <p:cNvSpPr txBox="1"/>
          <p:nvPr/>
        </p:nvSpPr>
        <p:spPr>
          <a:xfrm>
            <a:off x="7419975" y="880110"/>
            <a:ext cx="4220845" cy="521970"/>
          </a:xfrm>
          <a:prstGeom prst="rect">
            <a:avLst/>
          </a:prstGeom>
          <a:noFill/>
        </p:spPr>
        <p:txBody>
          <a:bodyPr wrap="square" rtlCol="0" anchor="t">
            <a:spAutoFit/>
          </a:bodyPr>
          <a:p>
            <a:r>
              <a:rPr lang="en-IN" altLang="en-US" sz="2800" b="1">
                <a:sym typeface="+mn-ea"/>
              </a:rPr>
              <a:t>Click on the video to play it.</a:t>
            </a:r>
            <a:endParaRPr lang="en-IN" altLang="en-US" sz="2800" b="1">
              <a:sym typeface="+mn-ea"/>
            </a:endParaRPr>
          </a:p>
        </p:txBody>
      </p:sp>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two"/>
          <p:cNvPicPr>
            <a:picLocks noChangeAspect="1"/>
          </p:cNvPicPr>
          <p:nvPr>
            <p:ph idx="1"/>
          </p:nvPr>
        </p:nvPicPr>
        <p:blipFill>
          <a:blip r:embed="rId1"/>
          <a:stretch>
            <a:fillRect/>
          </a:stretch>
        </p:blipFill>
        <p:spPr>
          <a:xfrm>
            <a:off x="448310" y="1031240"/>
            <a:ext cx="11294745" cy="5202555"/>
          </a:xfrm>
          <a:prstGeom prst="rect">
            <a:avLst/>
          </a:prstGeom>
        </p:spPr>
      </p:pic>
      <p:sp>
        <p:nvSpPr>
          <p:cNvPr id="2" name="Text Box 1"/>
          <p:cNvSpPr txBox="1"/>
          <p:nvPr/>
        </p:nvSpPr>
        <p:spPr>
          <a:xfrm>
            <a:off x="448310" y="130810"/>
            <a:ext cx="11040110" cy="706755"/>
          </a:xfrm>
          <a:prstGeom prst="rect">
            <a:avLst/>
          </a:prstGeom>
          <a:noFill/>
        </p:spPr>
        <p:txBody>
          <a:bodyPr wrap="square" rtlCol="0" anchor="t">
            <a:spAutoFit/>
          </a:bodyPr>
          <a:p>
            <a:r>
              <a:rPr lang="en-US">
                <a:sym typeface="+mn-ea"/>
              </a:rPr>
              <a:t>                         </a:t>
            </a:r>
            <a:r>
              <a:rPr lang="en-IN" altLang="en-US">
                <a:sym typeface="+mn-ea"/>
              </a:rPr>
              <a:t>                                              </a:t>
            </a:r>
            <a:r>
              <a:rPr lang="en-IN" altLang="en-US" sz="4000">
                <a:sym typeface="+mn-ea"/>
              </a:rPr>
              <a:t> </a:t>
            </a:r>
            <a:r>
              <a:rPr lang="en-IN" altLang="en-US" sz="4000" b="1">
                <a:sym typeface="+mn-ea"/>
              </a:rPr>
              <a:t>POC </a:t>
            </a:r>
            <a:r>
              <a:rPr lang="en-US" sz="4000" b="1">
                <a:sym typeface="+mn-ea"/>
              </a:rPr>
              <a:t>Screenshots</a:t>
            </a:r>
            <a:endParaRPr lang="en-US" sz="4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62965" y="1505585"/>
            <a:ext cx="10819130" cy="33502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a:t>
            </a:r>
            <a:endParaRPr lang="en-US" sz="5400" b="1"/>
          </a:p>
        </p:txBody>
      </p:sp>
      <p:pic>
        <p:nvPicPr>
          <p:cNvPr id="4" name="Content Placeholder 3" descr="one"/>
          <p:cNvPicPr>
            <a:picLocks noChangeAspect="1"/>
          </p:cNvPicPr>
          <p:nvPr>
            <p:ph idx="1"/>
          </p:nvPr>
        </p:nvPicPr>
        <p:blipFill>
          <a:blip r:embed="rId1"/>
          <a:stretch>
            <a:fillRect/>
          </a:stretch>
        </p:blipFill>
        <p:spPr>
          <a:xfrm>
            <a:off x="1066165" y="1337310"/>
            <a:ext cx="9947910" cy="52692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three"/>
          <p:cNvPicPr>
            <a:picLocks noChangeAspect="1"/>
          </p:cNvPicPr>
          <p:nvPr>
            <p:ph idx="1"/>
          </p:nvPr>
        </p:nvPicPr>
        <p:blipFill>
          <a:blip r:embed="rId1"/>
          <a:stretch>
            <a:fillRect/>
          </a:stretch>
        </p:blipFill>
        <p:spPr>
          <a:xfrm>
            <a:off x="624205" y="1183640"/>
            <a:ext cx="10515600" cy="3850005"/>
          </a:xfrm>
          <a:prstGeom prst="rect">
            <a:avLst/>
          </a:prstGeom>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1506</Words>
  <Application>WPS Presentation</Application>
  <PresentationFormat>Widescreen</PresentationFormat>
  <Paragraphs>36</Paragraphs>
  <Slides>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Arial</vt:lpstr>
      <vt:lpstr>SimSun</vt:lpstr>
      <vt:lpstr>Wingdings</vt:lpstr>
      <vt:lpstr>Calibri Light</vt:lpstr>
      <vt:lpstr>Microsoft YaHei</vt:lpstr>
      <vt:lpstr>Arial Unicode MS</vt:lpstr>
      <vt:lpstr>Calibri</vt:lpstr>
      <vt:lpstr>Office Theme</vt:lpstr>
      <vt:lpstr>TASK 3</vt:lpstr>
      <vt:lpstr>                                 REPORT</vt:lpstr>
      <vt:lpstr>PowerPoint 演示文稿</vt:lpstr>
      <vt:lpstr>				POC Video </vt:lpstr>
      <vt:lpstr>PowerPoint 演示文稿</vt:lpstr>
      <vt:lpstr>PowerPoint 演示文稿</vt:lpstr>
      <vt:lpstr>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Ankith</dc:creator>
  <cp:lastModifiedBy>Ankith</cp:lastModifiedBy>
  <cp:revision>8</cp:revision>
  <dcterms:created xsi:type="dcterms:W3CDTF">2022-02-13T19:19:00Z</dcterms:created>
  <dcterms:modified xsi:type="dcterms:W3CDTF">2022-02-14T13:45:56Z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B43C2112A9A54610A115AB4D747BA4C1</vt:lpwstr>
  </property>
  <property fmtid="{D5CDD505-2E9C-101B-9397-08002B2CF9AE}" pid="3" name="KSOProductBuildVer">
    <vt:lpwstr>1033-11.2.0.10463</vt:lpwstr>
  </property>
</Properties>
</file>